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10" r:id="rId3"/>
    <p:sldId id="259" r:id="rId4"/>
    <p:sldId id="261" r:id="rId5"/>
    <p:sldId id="262" r:id="rId6"/>
    <p:sldId id="348" r:id="rId7"/>
    <p:sldId id="263" r:id="rId8"/>
    <p:sldId id="264" r:id="rId9"/>
    <p:sldId id="269" r:id="rId10"/>
    <p:sldId id="272" r:id="rId11"/>
    <p:sldId id="275" r:id="rId12"/>
    <p:sldId id="286" r:id="rId13"/>
    <p:sldId id="287" r:id="rId14"/>
    <p:sldId id="289" r:id="rId15"/>
    <p:sldId id="336" r:id="rId16"/>
    <p:sldId id="339" r:id="rId17"/>
    <p:sldId id="359" r:id="rId18"/>
    <p:sldId id="343" r:id="rId19"/>
    <p:sldId id="344" r:id="rId20"/>
    <p:sldId id="345" r:id="rId21"/>
    <p:sldId id="346" r:id="rId22"/>
    <p:sldId id="360" r:id="rId23"/>
    <p:sldId id="322" r:id="rId24"/>
    <p:sldId id="386" r:id="rId25"/>
    <p:sldId id="387" r:id="rId26"/>
    <p:sldId id="357" r:id="rId27"/>
    <p:sldId id="388" r:id="rId28"/>
    <p:sldId id="385" r:id="rId29"/>
    <p:sldId id="389" r:id="rId30"/>
    <p:sldId id="323" r:id="rId31"/>
    <p:sldId id="356" r:id="rId32"/>
    <p:sldId id="355" r:id="rId33"/>
    <p:sldId id="399" r:id="rId34"/>
    <p:sldId id="390" r:id="rId35"/>
    <p:sldId id="364" r:id="rId36"/>
    <p:sldId id="397" r:id="rId37"/>
    <p:sldId id="402" r:id="rId38"/>
    <p:sldId id="401" r:id="rId39"/>
    <p:sldId id="404" r:id="rId40"/>
    <p:sldId id="405" r:id="rId41"/>
    <p:sldId id="406" r:id="rId42"/>
    <p:sldId id="403" r:id="rId43"/>
    <p:sldId id="407" r:id="rId44"/>
    <p:sldId id="408" r:id="rId45"/>
    <p:sldId id="398" r:id="rId46"/>
    <p:sldId id="400" r:id="rId47"/>
    <p:sldId id="409" r:id="rId48"/>
    <p:sldId id="371" r:id="rId49"/>
    <p:sldId id="395" r:id="rId50"/>
    <p:sldId id="396" r:id="rId51"/>
    <p:sldId id="391" r:id="rId52"/>
    <p:sldId id="394" r:id="rId53"/>
    <p:sldId id="393" r:id="rId54"/>
    <p:sldId id="410" r:id="rId55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6"/>
    <p:restoredTop sz="94304"/>
  </p:normalViewPr>
  <p:slideViewPr>
    <p:cSldViewPr snapToGrid="0" snapToObjects="1">
      <p:cViewPr varScale="1">
        <p:scale>
          <a:sx n="53" d="100"/>
          <a:sy n="53" d="100"/>
        </p:scale>
        <p:origin x="976" y="168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MOOC_ND_Data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761643286264"/>
          <c:y val="0.0601851851851852"/>
          <c:w val="0.93462345855152"/>
          <c:h val="0.8224693788276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0.0</c:v>
                </c:pt>
                <c:pt idx="1">
                  <c:v>2858.0</c:v>
                </c:pt>
                <c:pt idx="2">
                  <c:v>11760.0</c:v>
                </c:pt>
                <c:pt idx="3">
                  <c:v>31167.0</c:v>
                </c:pt>
                <c:pt idx="4">
                  <c:v>65244.0</c:v>
                </c:pt>
                <c:pt idx="5">
                  <c:v>68205.0</c:v>
                </c:pt>
                <c:pt idx="6">
                  <c:v>73700.0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Lectures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5">
                  <c:v>22508.0</c:v>
                </c:pt>
                <c:pt idx="6">
                  <c:v>18658.0</c:v>
                </c:pt>
                <c:pt idx="7">
                  <c:v>15181.0</c:v>
                </c:pt>
                <c:pt idx="8">
                  <c:v>13750.0</c:v>
                </c:pt>
                <c:pt idx="9">
                  <c:v>11233.0</c:v>
                </c:pt>
                <c:pt idx="10">
                  <c:v>10500.0</c:v>
                </c:pt>
                <c:pt idx="11">
                  <c:v>9844.0</c:v>
                </c:pt>
                <c:pt idx="12">
                  <c:v>8957.0</c:v>
                </c:pt>
                <c:pt idx="13">
                  <c:v>8193.0</c:v>
                </c:pt>
                <c:pt idx="14">
                  <c:v>7310.0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Quizzes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5">
                  <c:v>18249.0</c:v>
                </c:pt>
                <c:pt idx="6">
                  <c:v>14445.0</c:v>
                </c:pt>
                <c:pt idx="7">
                  <c:v>12374.0</c:v>
                </c:pt>
                <c:pt idx="8">
                  <c:v>10800.0</c:v>
                </c:pt>
                <c:pt idx="9">
                  <c:v>9462.0</c:v>
                </c:pt>
                <c:pt idx="10">
                  <c:v>8528.0</c:v>
                </c:pt>
                <c:pt idx="11">
                  <c:v>7610.0</c:v>
                </c:pt>
                <c:pt idx="12">
                  <c:v>7040.0</c:v>
                </c:pt>
                <c:pt idx="13">
                  <c:v>6412.0</c:v>
                </c:pt>
                <c:pt idx="14">
                  <c:v>5827.0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0302208"/>
        <c:axId val="190306464"/>
      </c:lineChart>
      <c:dateAx>
        <c:axId val="190302208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90306464"/>
        <c:crosses val="autoZero"/>
        <c:auto val="1"/>
        <c:lblOffset val="100"/>
        <c:baseTimeUnit val="days"/>
        <c:majorUnit val="30.0"/>
        <c:majorTimeUnit val="days"/>
        <c:minorUnit val="1.0"/>
        <c:minorTimeUnit val="days"/>
      </c:dateAx>
      <c:valAx>
        <c:axId val="190306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903022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869560748856"/>
          <c:y val="0.22009761175914"/>
          <c:w val="0.138592898014343"/>
          <c:h val="0.278929352580927"/>
        </c:manualLayout>
      </c:layout>
      <c:overlay val="0"/>
      <c:spPr>
        <a:solidFill>
          <a:srgbClr val="FFFFFF"/>
        </a:solidFill>
        <a:ln>
          <a:solidFill>
            <a:srgbClr val="4F81BD"/>
          </a:solidFill>
        </a:ln>
      </c:spPr>
      <c:txPr>
        <a:bodyPr/>
        <a:lstStyle/>
        <a:p>
          <a:pPr>
            <a:defRPr sz="28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Sheet2!$A$1:$A$25</c:f>
              <c:numCache>
                <c:formatCode>[$-409]mmm\-yy;@</c:formatCode>
                <c:ptCount val="25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  <c:pt idx="16">
                  <c:v>42036.0</c:v>
                </c:pt>
                <c:pt idx="17">
                  <c:v>42078.0</c:v>
                </c:pt>
                <c:pt idx="18">
                  <c:v>42109.0</c:v>
                </c:pt>
                <c:pt idx="19">
                  <c:v>42139.0</c:v>
                </c:pt>
                <c:pt idx="20">
                  <c:v>42170.0</c:v>
                </c:pt>
                <c:pt idx="21">
                  <c:v>42200.0</c:v>
                </c:pt>
                <c:pt idx="22">
                  <c:v>42231.0</c:v>
                </c:pt>
                <c:pt idx="23">
                  <c:v>42262.0</c:v>
                </c:pt>
                <c:pt idx="24">
                  <c:v>42292.0</c:v>
                </c:pt>
              </c:numCache>
            </c:numRef>
          </c:xVal>
          <c:yVal>
            <c:numRef>
              <c:f>Sheet2!$B$1:$B$25</c:f>
              <c:numCache>
                <c:formatCode>General</c:formatCode>
                <c:ptCount val="25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  <c:pt idx="16">
                  <c:v>6160.780000000001</c:v>
                </c:pt>
                <c:pt idx="17">
                  <c:v>6527.450000000001</c:v>
                </c:pt>
                <c:pt idx="18">
                  <c:v>6849.330000000001</c:v>
                </c:pt>
                <c:pt idx="19">
                  <c:v>7365.880000000001</c:v>
                </c:pt>
                <c:pt idx="20">
                  <c:v>8354.380000000001</c:v>
                </c:pt>
                <c:pt idx="21">
                  <c:v>8652.320000000001</c:v>
                </c:pt>
                <c:pt idx="22">
                  <c:v>9047.7</c:v>
                </c:pt>
                <c:pt idx="23">
                  <c:v>9956.04</c:v>
                </c:pt>
                <c:pt idx="24">
                  <c:v>10344.76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334208"/>
        <c:axId val="190338464"/>
      </c:scatterChart>
      <c:valAx>
        <c:axId val="190334208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solidFill>
            <a:srgbClr val="FFFFFF"/>
          </a:solidFill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90338464"/>
        <c:crosses val="autoZero"/>
        <c:crossBetween val="midCat"/>
      </c:valAx>
      <c:valAx>
        <c:axId val="19033846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90334208"/>
        <c:crosses val="autoZero"/>
        <c:crossBetween val="midCat"/>
      </c:valAx>
    </c:plotArea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0.51664</cdr:x>
      <cdr:y>0.06841</cdr:y>
    </cdr:from>
    <cdr:to>
      <cdr:x>0.52064</cdr:x>
      <cdr:y>0.87497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7821831" y="562475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  <cdr:relSizeAnchor xmlns:cdr="http://schemas.openxmlformats.org/drawingml/2006/chartDrawing">
    <cdr:from>
      <cdr:x>0.56794</cdr:x>
      <cdr:y>0.06968</cdr:y>
    </cdr:from>
    <cdr:to>
      <cdr:x>0.57193</cdr:x>
      <cdr:y>0.87625</cdr:y>
    </cdr:to>
    <cdr:cxnSp macro="">
      <cdr:nvCxnSpPr>
        <cdr:cNvPr id="9" name="Straight Connector 8"/>
        <cdr:cNvCxnSpPr/>
      </cdr:nvCxnSpPr>
      <cdr:spPr>
        <a:xfrm xmlns:a="http://schemas.openxmlformats.org/drawingml/2006/main" flipH="1">
          <a:off x="8598367" y="572960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580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Past:</a:t>
            </a:r>
            <a:r>
              <a:rPr lang="en-US" baseline="0" dirty="0" smtClean="0"/>
              <a:t> Sunrise / TV / </a:t>
            </a:r>
            <a:r>
              <a:rPr lang="en-US" baseline="0" dirty="0" err="1" smtClean="0"/>
              <a:t>Syncomat</a:t>
            </a:r>
            <a:r>
              <a:rPr lang="en-US" baseline="0" dirty="0" smtClean="0"/>
              <a:t> / CB2K / Sakai / LTI  / OER</a:t>
            </a:r>
          </a:p>
          <a:p>
            <a:r>
              <a:rPr lang="en-US" baseline="0" dirty="0" smtClean="0"/>
              <a:t>Present: Crème rises / Competition / Looked @ Python MSUI / BSI / Automation / Scale / Specialization further scale</a:t>
            </a:r>
          </a:p>
          <a:p>
            <a:r>
              <a:rPr lang="en-US" baseline="0" dirty="0" smtClean="0"/>
              <a:t>I am better online than in class – student motivation / weariness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I have a very active travel schedule, I decided to hold office hours in the major cities I have visited.  I have held office hours in over 40cities and in each location somewhere between two and 15 students show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7392297-A363-6041-8886-DBE01EE954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6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about 400/month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4108F8B-6E59-9248-A718-7742F3983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47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7984671" y="8737600"/>
            <a:ext cx="266701" cy="279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91B77255-DF07-DF4B-85AE-0512DCC6434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148389A1-5A30-4D48-861E-AC8BE445A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16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66657" y="8743806"/>
            <a:ext cx="294953" cy="292388"/>
          </a:xfrm>
        </p:spPr>
        <p:txBody>
          <a:bodyPr anchor="ctr" anchorCtr="0"/>
          <a:lstStyle>
            <a:lvl1pPr>
              <a:defRPr sz="14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jp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9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31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86.jpg"/><Relationship Id="rId5" Type="http://schemas.openxmlformats.org/officeDocument/2006/relationships/image" Target="../media/image87.jpg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jp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image" Target="../media/image10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7.emf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7" Type="http://schemas.openxmlformats.org/officeDocument/2006/relationships/image" Target="../media/image117.jpg"/><Relationship Id="rId8" Type="http://schemas.openxmlformats.org/officeDocument/2006/relationships/image" Target="../media/image118.jpg"/><Relationship Id="rId9" Type="http://schemas.openxmlformats.org/officeDocument/2006/relationships/image" Target="../media/image11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155700" y="647700"/>
            <a:ext cx="13931900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 smtClean="0"/>
              <a:t>MOOCs, Past, Present, and Future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subTitle" sz="half" idx="1"/>
          </p:nvPr>
        </p:nvSpPr>
        <p:spPr>
          <a:xfrm>
            <a:off x="1155700" y="50038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 dirty="0"/>
              <a:t>Dr. Charles Severance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dirty="0" smtClean="0"/>
              <a:t>www.dr</a:t>
            </a:r>
            <a:r>
              <a:rPr dirty="0"/>
              <a:t>-chuck.com</a:t>
            </a:r>
          </a:p>
          <a:p>
            <a:pPr>
              <a:defRPr sz="4000"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2003</a:t>
            </a:r>
          </a:p>
        </p:txBody>
      </p:sp>
      <p:pic>
        <p:nvPicPr>
          <p:cNvPr id="217" name="ocw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1320289"/>
            <a:ext cx="8978900" cy="132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napshot 2009-04-22 12-59-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900" y="3543300"/>
            <a:ext cx="6197600" cy="497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napshot 2009-04-22 13-01-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00" y="3959659"/>
            <a:ext cx="5765800" cy="4396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2004</a:t>
            </a:r>
          </a:p>
        </p:txBody>
      </p:sp>
      <p:pic>
        <p:nvPicPr>
          <p:cNvPr id="229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38" y="8001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iroyukiS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0" y="2270125"/>
            <a:ext cx="7912101" cy="59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walled_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924" y="2971800"/>
            <a:ext cx="5729435" cy="42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2007</a:t>
            </a:r>
          </a:p>
        </p:txBody>
      </p:sp>
      <p:pic>
        <p:nvPicPr>
          <p:cNvPr id="303" name="ctools-hierarchy-breadcrumb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876300"/>
            <a:ext cx="8953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03-05-07_180531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000" y="4648200"/>
            <a:ext cx="4305301" cy="322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200" y="1701800"/>
            <a:ext cx="44196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2008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-12700"/>
            <a:ext cx="12230100" cy="917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821122"/>
            <a:ext cx="13104525" cy="7844419"/>
          </a:xfrm>
          <a:prstGeom prst="rect">
            <a:avLst/>
          </a:prstGeom>
        </p:spPr>
      </p:pic>
      <p:pic>
        <p:nvPicPr>
          <p:cNvPr id="8" name="Picture 7" descr="IMSconformancelogoR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986" y="682424"/>
            <a:ext cx="3257791" cy="40051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28" y="3000446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1"/>
          <p:cNvSpPr/>
          <p:nvPr/>
        </p:nvSpPr>
        <p:spPr>
          <a:xfrm>
            <a:off x="3997633" y="8342872"/>
            <a:ext cx="374778" cy="645337"/>
          </a:xfrm>
          <a:prstGeom prst="up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59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628022"/>
            <a:ext cx="1256044" cy="1256044"/>
          </a:xfrm>
          <a:prstGeom prst="rect">
            <a:avLst/>
          </a:prstGeom>
        </p:spPr>
      </p:pic>
      <p:pic>
        <p:nvPicPr>
          <p:cNvPr id="6" name="Picture 5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146" y="2126901"/>
            <a:ext cx="1105319" cy="1105319"/>
          </a:xfrm>
          <a:prstGeom prst="rect">
            <a:avLst/>
          </a:prstGeom>
        </p:spPr>
      </p:pic>
      <p:pic>
        <p:nvPicPr>
          <p:cNvPr id="8" name="Picture 7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57" y="7352043"/>
            <a:ext cx="3328526" cy="1314628"/>
          </a:xfrm>
          <a:prstGeom prst="rect">
            <a:avLst/>
          </a:prstGeom>
        </p:spPr>
      </p:pic>
      <p:pic>
        <p:nvPicPr>
          <p:cNvPr id="9" name="Picture 8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07" y="2428352"/>
            <a:ext cx="1657978" cy="1657978"/>
          </a:xfrm>
          <a:prstGeom prst="rect">
            <a:avLst/>
          </a:prstGeom>
        </p:spPr>
      </p:pic>
      <p:pic>
        <p:nvPicPr>
          <p:cNvPr id="10" name="Picture 9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9" y="3634154"/>
            <a:ext cx="2411604" cy="2411604"/>
          </a:xfrm>
          <a:prstGeom prst="rect">
            <a:avLst/>
          </a:prstGeom>
        </p:spPr>
      </p:pic>
      <p:pic>
        <p:nvPicPr>
          <p:cNvPr id="11" name="Picture 10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79" y="1724967"/>
            <a:ext cx="1256044" cy="1256044"/>
          </a:xfrm>
          <a:prstGeom prst="rect">
            <a:avLst/>
          </a:prstGeom>
        </p:spPr>
      </p:pic>
      <p:pic>
        <p:nvPicPr>
          <p:cNvPr id="12" name="Picture 11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3232220"/>
            <a:ext cx="1046703" cy="1046703"/>
          </a:xfrm>
          <a:prstGeom prst="rect">
            <a:avLst/>
          </a:prstGeom>
        </p:spPr>
      </p:pic>
      <p:pic>
        <p:nvPicPr>
          <p:cNvPr id="13" name="Picture 12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97" y="5643824"/>
            <a:ext cx="1415143" cy="1415143"/>
          </a:xfrm>
          <a:prstGeom prst="rect">
            <a:avLst/>
          </a:prstGeom>
        </p:spPr>
      </p:pic>
      <p:pic>
        <p:nvPicPr>
          <p:cNvPr id="14" name="Picture 13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29" y="7050593"/>
            <a:ext cx="1256044" cy="1256044"/>
          </a:xfrm>
          <a:prstGeom prst="rect">
            <a:avLst/>
          </a:prstGeom>
        </p:spPr>
      </p:pic>
      <p:pic>
        <p:nvPicPr>
          <p:cNvPr id="15" name="Picture 14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15" y="7352043"/>
            <a:ext cx="1256044" cy="1256044"/>
          </a:xfrm>
          <a:prstGeom prst="rect">
            <a:avLst/>
          </a:prstGeom>
        </p:spPr>
      </p:pic>
      <p:pic>
        <p:nvPicPr>
          <p:cNvPr id="16" name="Picture 15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1524000"/>
            <a:ext cx="1256044" cy="1256044"/>
          </a:xfrm>
          <a:prstGeom prst="rect">
            <a:avLst/>
          </a:prstGeom>
        </p:spPr>
      </p:pic>
      <p:pic>
        <p:nvPicPr>
          <p:cNvPr id="17" name="Picture 16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70" y="1524000"/>
            <a:ext cx="1256044" cy="1256044"/>
          </a:xfrm>
          <a:prstGeom prst="rect">
            <a:avLst/>
          </a:prstGeom>
        </p:spPr>
      </p:pic>
      <p:pic>
        <p:nvPicPr>
          <p:cNvPr id="18" name="Picture 17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2981011"/>
            <a:ext cx="1507253" cy="1507253"/>
          </a:xfrm>
          <a:prstGeom prst="rect">
            <a:avLst/>
          </a:prstGeom>
        </p:spPr>
      </p:pic>
      <p:pic>
        <p:nvPicPr>
          <p:cNvPr id="19" name="Picture 18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0" y="2729802"/>
            <a:ext cx="1256044" cy="12560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19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00" y="5543340"/>
            <a:ext cx="1256044" cy="1256044"/>
          </a:xfrm>
          <a:prstGeom prst="rect">
            <a:avLst/>
          </a:prstGeom>
        </p:spPr>
      </p:pic>
      <p:pic>
        <p:nvPicPr>
          <p:cNvPr id="21" name="Picture 20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03" y="4036088"/>
            <a:ext cx="1413050" cy="602901"/>
          </a:xfrm>
          <a:prstGeom prst="rect">
            <a:avLst/>
          </a:prstGeom>
        </p:spPr>
      </p:pic>
      <p:pic>
        <p:nvPicPr>
          <p:cNvPr id="22" name="Picture 21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03" y="5945274"/>
            <a:ext cx="1256044" cy="1256044"/>
          </a:xfrm>
          <a:prstGeom prst="rect">
            <a:avLst/>
          </a:prstGeom>
        </p:spPr>
      </p:pic>
      <p:pic>
        <p:nvPicPr>
          <p:cNvPr id="23" name="Picture 22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1423516"/>
            <a:ext cx="1105319" cy="1105319"/>
          </a:xfrm>
          <a:prstGeom prst="rect">
            <a:avLst/>
          </a:prstGeom>
        </p:spPr>
      </p:pic>
      <p:pic>
        <p:nvPicPr>
          <p:cNvPr id="24" name="Picture 23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3" y="4036088"/>
            <a:ext cx="1256044" cy="1256044"/>
          </a:xfrm>
          <a:prstGeom prst="rect">
            <a:avLst/>
          </a:prstGeom>
        </p:spPr>
      </p:pic>
      <p:pic>
        <p:nvPicPr>
          <p:cNvPr id="25" name="Picture 24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58" y="3433187"/>
            <a:ext cx="1808703" cy="1808703"/>
          </a:xfrm>
          <a:prstGeom prst="rect">
            <a:avLst/>
          </a:prstGeom>
        </p:spPr>
      </p:pic>
      <p:pic>
        <p:nvPicPr>
          <p:cNvPr id="26" name="Picture 25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2930769"/>
            <a:ext cx="904352" cy="904352"/>
          </a:xfrm>
          <a:prstGeom prst="rect">
            <a:avLst/>
          </a:prstGeom>
        </p:spPr>
      </p:pic>
      <p:pic>
        <p:nvPicPr>
          <p:cNvPr id="27" name="Picture 26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7352043"/>
            <a:ext cx="1507253" cy="1507253"/>
          </a:xfrm>
          <a:prstGeom prst="rect">
            <a:avLst/>
          </a:prstGeom>
        </p:spPr>
      </p:pic>
      <p:pic>
        <p:nvPicPr>
          <p:cNvPr id="28" name="Picture 27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80" y="6045758"/>
            <a:ext cx="1256044" cy="1256044"/>
          </a:xfrm>
          <a:prstGeom prst="rect">
            <a:avLst/>
          </a:prstGeom>
        </p:spPr>
      </p:pic>
      <p:pic>
        <p:nvPicPr>
          <p:cNvPr id="29" name="Picture 28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64" y="921099"/>
            <a:ext cx="1055426" cy="1055426"/>
          </a:xfrm>
          <a:prstGeom prst="rect">
            <a:avLst/>
          </a:prstGeom>
        </p:spPr>
      </p:pic>
      <p:pic>
        <p:nvPicPr>
          <p:cNvPr id="30" name="Picture 29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4940439"/>
            <a:ext cx="1507253" cy="1004004"/>
          </a:xfrm>
          <a:prstGeom prst="rect">
            <a:avLst/>
          </a:prstGeom>
        </p:spPr>
      </p:pic>
      <p:pic>
        <p:nvPicPr>
          <p:cNvPr id="31" name="Picture 30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1122066"/>
            <a:ext cx="1155560" cy="1155560"/>
          </a:xfrm>
          <a:prstGeom prst="rect">
            <a:avLst/>
          </a:prstGeom>
        </p:spPr>
      </p:pic>
      <p:pic>
        <p:nvPicPr>
          <p:cNvPr id="32" name="Picture 31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926" y="5317252"/>
            <a:ext cx="1256044" cy="1256044"/>
          </a:xfrm>
          <a:prstGeom prst="rect">
            <a:avLst/>
          </a:prstGeom>
        </p:spPr>
      </p:pic>
      <p:pic>
        <p:nvPicPr>
          <p:cNvPr id="33" name="Picture 32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06" y="7553010"/>
            <a:ext cx="1049571" cy="1021582"/>
          </a:xfrm>
          <a:prstGeom prst="rect">
            <a:avLst/>
          </a:prstGeom>
        </p:spPr>
      </p:pic>
      <p:pic>
        <p:nvPicPr>
          <p:cNvPr id="34" name="Picture 33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19" y="7603252"/>
            <a:ext cx="1004835" cy="1004835"/>
          </a:xfrm>
          <a:prstGeom prst="rect">
            <a:avLst/>
          </a:prstGeom>
        </p:spPr>
      </p:pic>
      <p:pic>
        <p:nvPicPr>
          <p:cNvPr id="35" name="Picture 34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88" y="4956812"/>
            <a:ext cx="1708220" cy="6032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6" name="Picture 35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2729802"/>
            <a:ext cx="971341" cy="971341"/>
          </a:xfrm>
          <a:prstGeom prst="rect">
            <a:avLst/>
          </a:prstGeom>
        </p:spPr>
      </p:pic>
      <p:pic>
        <p:nvPicPr>
          <p:cNvPr id="37" name="Picture 36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025" y="5953648"/>
            <a:ext cx="1256044" cy="1256044"/>
          </a:xfrm>
          <a:prstGeom prst="rect">
            <a:avLst/>
          </a:prstGeom>
        </p:spPr>
      </p:pic>
      <p:pic>
        <p:nvPicPr>
          <p:cNvPr id="38" name="Picture 37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45" y="4638989"/>
            <a:ext cx="1063451" cy="1063450"/>
          </a:xfrm>
          <a:prstGeom prst="rect">
            <a:avLst/>
          </a:prstGeom>
        </p:spPr>
      </p:pic>
      <p:pic>
        <p:nvPicPr>
          <p:cNvPr id="40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3" y="3343381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Shape 318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2011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ursera-m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394724"/>
            <a:ext cx="15100301" cy="74573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18"/>
          <p:cNvSpPr/>
          <p:nvPr/>
        </p:nvSpPr>
        <p:spPr>
          <a:xfrm>
            <a:off x="14818450" y="8159750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2012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78" y="286364"/>
            <a:ext cx="4832426" cy="4055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6" y="5272497"/>
            <a:ext cx="5952563" cy="3683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16" y="480430"/>
            <a:ext cx="5522152" cy="370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33" y="5272497"/>
            <a:ext cx="6470566" cy="370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0592" y="3457793"/>
            <a:ext cx="2644233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Internet: TCI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7620" y="5316979"/>
            <a:ext cx="3243389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Nuthin’ But Net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44" y="165669"/>
            <a:ext cx="13397769" cy="8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5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6776749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Sunrise Semester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592702" cy="5702300"/>
          </a:xfrm>
        </p:spPr>
        <p:txBody>
          <a:bodyPr/>
          <a:lstStyle/>
          <a:p>
            <a:r>
              <a:rPr lang="en-US" dirty="0" smtClean="0"/>
              <a:t>New York University</a:t>
            </a:r>
          </a:p>
          <a:p>
            <a:r>
              <a:rPr lang="en-US" dirty="0" smtClean="0"/>
              <a:t>CBS – 6:00AM</a:t>
            </a:r>
          </a:p>
          <a:p>
            <a:r>
              <a:rPr lang="en-US" dirty="0" smtClean="0"/>
              <a:t>1957-1982</a:t>
            </a:r>
          </a:p>
          <a:p>
            <a:r>
              <a:rPr lang="en-US" dirty="0" smtClean="0"/>
              <a:t>120K students</a:t>
            </a:r>
          </a:p>
          <a:p>
            <a:r>
              <a:rPr lang="en-US" dirty="0" smtClean="0"/>
              <a:t>Precursor to PBS</a:t>
            </a:r>
            <a:endParaRPr lang="en-US" dirty="0"/>
          </a:p>
        </p:txBody>
      </p:sp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72" y="633879"/>
            <a:ext cx="7620000" cy="7531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12818" y="8464148"/>
            <a:ext cx="5487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en.wikipedia.org</a:t>
            </a:r>
            <a:r>
              <a:rPr lang="en-US" sz="2000" dirty="0">
                <a:solidFill>
                  <a:srgbClr val="FFFF00"/>
                </a:solidFill>
              </a:rPr>
              <a:t>/wiki/</a:t>
            </a:r>
            <a:r>
              <a:rPr lang="en-US" sz="2000" dirty="0" err="1">
                <a:solidFill>
                  <a:srgbClr val="FFFF00"/>
                </a:solidFill>
              </a:rPr>
              <a:t>Sunrise_Semester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82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" y="1684320"/>
            <a:ext cx="15800539" cy="5883883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3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739"/>
            <a:ext cx="16256000" cy="7466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59052"/>
            <a:ext cx="1625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http://www.dr-chuck.com/coursera/insidetheinternet/2012-001/maps/where.html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144" y="4221173"/>
            <a:ext cx="16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N=4701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651603" y="354095"/>
            <a:ext cx="10673607" cy="8172686"/>
            <a:chOff x="314032" y="354095"/>
            <a:chExt cx="8270961" cy="6333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32" y="578826"/>
              <a:ext cx="1968500" cy="199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0893" y="354095"/>
              <a:ext cx="2324100" cy="2260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523" y="3684029"/>
              <a:ext cx="2260600" cy="228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2" y="3684029"/>
              <a:ext cx="2476500" cy="2247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5100" y="578826"/>
              <a:ext cx="3059023" cy="20358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t="11648"/>
            <a:stretch/>
          </p:blipFill>
          <p:spPr>
            <a:xfrm>
              <a:off x="6432743" y="3426520"/>
              <a:ext cx="2027383" cy="2686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5611" y="2739121"/>
              <a:ext cx="1668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Megan (UK)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226" y="2739121"/>
              <a:ext cx="1533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Karen (NC)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5929" y="6225431"/>
              <a:ext cx="1510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Susan (PA)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7030" y="6107555"/>
              <a:ext cx="1239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Sue (CA)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7511" y="6225431"/>
              <a:ext cx="1820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Mauro (Italy)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91149" y="2746545"/>
              <a:ext cx="1987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Mazen (Egypt)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0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18" y="875292"/>
            <a:ext cx="4359897" cy="3188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10" y="875292"/>
            <a:ext cx="4959883" cy="2553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195" y="921131"/>
            <a:ext cx="3840204" cy="2808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946" y="4754670"/>
            <a:ext cx="6079011" cy="3952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3385" y="4675313"/>
            <a:ext cx="63198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New </a:t>
            </a:r>
            <a:r>
              <a:rPr lang="en-US" sz="3200" dirty="0" smtClean="0">
                <a:solidFill>
                  <a:srgbClr val="FFFF00"/>
                </a:solidFill>
              </a:rPr>
              <a:t>York, </a:t>
            </a:r>
            <a:r>
              <a:rPr lang="en-US" sz="3200" dirty="0">
                <a:solidFill>
                  <a:srgbClr val="FFFF00"/>
                </a:solidFill>
              </a:rPr>
              <a:t>Los </a:t>
            </a:r>
            <a:r>
              <a:rPr lang="en-US" sz="3200" dirty="0" smtClean="0">
                <a:solidFill>
                  <a:srgbClr val="FFFF00"/>
                </a:solidFill>
              </a:rPr>
              <a:t>Angeles, </a:t>
            </a:r>
            <a:r>
              <a:rPr lang="en-US" sz="3200" dirty="0">
                <a:solidFill>
                  <a:srgbClr val="FFFF00"/>
                </a:solidFill>
              </a:rPr>
              <a:t>Ann </a:t>
            </a:r>
            <a:r>
              <a:rPr lang="en-US" sz="3200" dirty="0" smtClean="0">
                <a:solidFill>
                  <a:srgbClr val="FFFF00"/>
                </a:solidFill>
              </a:rPr>
              <a:t>Arbor, Chicago, Washington </a:t>
            </a:r>
            <a:r>
              <a:rPr lang="en-US" sz="3200" dirty="0">
                <a:solidFill>
                  <a:srgbClr val="FFFF00"/>
                </a:solidFill>
              </a:rPr>
              <a:t>DC, </a:t>
            </a:r>
            <a:r>
              <a:rPr lang="en-US" sz="3200" dirty="0" smtClean="0">
                <a:solidFill>
                  <a:srgbClr val="FFFF00"/>
                </a:solidFill>
              </a:rPr>
              <a:t>Memphis, Seattle, </a:t>
            </a:r>
            <a:r>
              <a:rPr lang="en-US" sz="3200" dirty="0">
                <a:solidFill>
                  <a:srgbClr val="FFFF00"/>
                </a:solidFill>
              </a:rPr>
              <a:t>Seoul, Barcelona,  London</a:t>
            </a:r>
            <a:r>
              <a:rPr lang="en-US" sz="3200" dirty="0" smtClean="0">
                <a:solidFill>
                  <a:srgbClr val="FFFF00"/>
                </a:solidFill>
              </a:rPr>
              <a:t>, Mexico City,  </a:t>
            </a:r>
            <a:r>
              <a:rPr lang="en-US" sz="3200" dirty="0">
                <a:solidFill>
                  <a:srgbClr val="FFFF00"/>
                </a:solidFill>
              </a:rPr>
              <a:t>Amsterdam, </a:t>
            </a:r>
            <a:r>
              <a:rPr lang="en-US" sz="3200" dirty="0" smtClean="0">
                <a:solidFill>
                  <a:srgbClr val="FFFF00"/>
                </a:solidFill>
              </a:rPr>
              <a:t>Manila Melbourne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smtClean="0">
                <a:solidFill>
                  <a:srgbClr val="FFFF00"/>
                </a:solidFill>
              </a:rPr>
              <a:t>Perth...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r>
              <a:rPr lang="en-US" sz="3200" dirty="0" smtClean="0">
                <a:solidFill>
                  <a:srgbClr val="FFFF00"/>
                </a:solidFill>
              </a:rPr>
              <a:t>http://office-</a:t>
            </a:r>
            <a:r>
              <a:rPr lang="en-US" sz="3200" dirty="0" err="1" smtClean="0">
                <a:solidFill>
                  <a:srgbClr val="FFFF00"/>
                </a:solidFill>
              </a:rPr>
              <a:t>hours.dr</a:t>
            </a:r>
            <a:r>
              <a:rPr lang="en-US" sz="3200" dirty="0" smtClean="0">
                <a:solidFill>
                  <a:srgbClr val="FFFF00"/>
                </a:solidFill>
              </a:rPr>
              <a:t>-</a:t>
            </a:r>
            <a:r>
              <a:rPr lang="en-US" sz="3200" dirty="0" err="1" smtClean="0">
                <a:solidFill>
                  <a:srgbClr val="FFFF00"/>
                </a:solidFill>
              </a:rPr>
              <a:t>chuck.com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8" y="310939"/>
            <a:ext cx="14430896" cy="82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9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286622"/>
              </p:ext>
            </p:extLst>
          </p:nvPr>
        </p:nvGraphicFramePr>
        <p:xfrm>
          <a:off x="524142" y="405091"/>
          <a:ext cx="15139676" cy="822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97990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1"/>
          <a:stretch/>
        </p:blipFill>
        <p:spPr>
          <a:xfrm>
            <a:off x="2098141" y="0"/>
            <a:ext cx="12525194" cy="761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2231" y="7993555"/>
            <a:ext cx="66171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IMS Learning Tools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32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Interoperabilirty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93909" y="7993555"/>
            <a:ext cx="267962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www.tsugi.org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16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8016807" cy="213644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 Free Book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3957" y="7950254"/>
            <a:ext cx="4834704" cy="700557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600" dirty="0" err="1" smtClean="0">
                <a:solidFill>
                  <a:srgbClr val="FFFFFF"/>
                </a:solidFill>
              </a:rPr>
              <a:t>www.pythonlearn.com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522" y="1431191"/>
            <a:ext cx="4578750" cy="5349219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36" y="7153688"/>
            <a:ext cx="2998192" cy="1497123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85" y="7153687"/>
            <a:ext cx="2308492" cy="1497124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029936"/>
              </p:ext>
            </p:extLst>
          </p:nvPr>
        </p:nvGraphicFramePr>
        <p:xfrm>
          <a:off x="530578" y="2377743"/>
          <a:ext cx="9234311" cy="497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3658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1334356" y="255823"/>
            <a:ext cx="14171200" cy="1558364"/>
          </a:xfrm>
          <a:prstGeom prst="rect">
            <a:avLst/>
          </a:prstGeom>
        </p:spPr>
        <p:txBody>
          <a:bodyPr lIns="162526" tIns="162526" rIns="162526" bIns="162526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3" y="2032551"/>
            <a:ext cx="3524128" cy="49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48" y="2771283"/>
            <a:ext cx="2368321" cy="342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5228" y="2830304"/>
            <a:ext cx="2269992" cy="33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756" y="2820049"/>
            <a:ext cx="2269985" cy="332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294" y="7590066"/>
            <a:ext cx="3338710" cy="1161290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708" y="2771283"/>
            <a:ext cx="2360848" cy="3427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21379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193572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Amazon </a:t>
            </a:r>
            <a:r>
              <a:rPr lang="en-US" dirty="0" err="1" smtClean="0">
                <a:solidFill>
                  <a:srgbClr val="FFFF00"/>
                </a:solidFill>
              </a:rPr>
              <a:t>CreateSpace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reat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6" y="2332239"/>
            <a:ext cx="14825529" cy="64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15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59" name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213046"/>
            <a:ext cx="4813300" cy="622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pc2-oreil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990600"/>
            <a:ext cx="3696338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napshot 2009-04-22 10-26-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6108700"/>
            <a:ext cx="861583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onvex_3800_System_s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1663700"/>
            <a:ext cx="44450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6517" y="8188662"/>
            <a:ext cx="55457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youtu.be</a:t>
            </a:r>
            <a:r>
              <a:rPr lang="en-US" sz="3200" dirty="0">
                <a:solidFill>
                  <a:srgbClr val="FFFF00"/>
                </a:solidFill>
              </a:rPr>
              <a:t>/4hIwl_8hmq8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00" y="682474"/>
            <a:ext cx="13196209" cy="69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89" y="0"/>
            <a:ext cx="11698806" cy="9144000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646422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8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9" y="238204"/>
            <a:ext cx="14553290" cy="8432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33542" y="915526"/>
            <a:ext cx="3023903" cy="268791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Programming </a:t>
            </a:r>
            <a:r>
              <a:rPr lang="en-US" sz="2400" dirty="0">
                <a:solidFill>
                  <a:srgbClr val="0000FF"/>
                </a:solidFill>
              </a:rPr>
              <a:t>for Everybody (Getting Started with Python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A 5-week source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043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13" y="0"/>
            <a:ext cx="13708361" cy="9104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7647" y="8485183"/>
            <a:ext cx="6371744" cy="30777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66391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70311" y="1229538"/>
            <a:ext cx="4080842" cy="595038"/>
            <a:chOff x="1016020" y="1444564"/>
            <a:chExt cx="2166740" cy="315938"/>
          </a:xfrm>
        </p:grpSpPr>
        <p:sp>
          <p:nvSpPr>
            <p:cNvPr id="5" name="Rectangle 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8520" y="2660735"/>
            <a:ext cx="4080842" cy="595038"/>
            <a:chOff x="1016020" y="1444564"/>
            <a:chExt cx="2166740" cy="315938"/>
          </a:xfrm>
          <a:solidFill>
            <a:srgbClr val="00FFFF"/>
          </a:solidFill>
        </p:grpSpPr>
        <p:sp>
          <p:nvSpPr>
            <p:cNvPr id="15" name="Rectangle 1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729" y="4091933"/>
            <a:ext cx="4080842" cy="595038"/>
            <a:chOff x="1016020" y="1444564"/>
            <a:chExt cx="2166740" cy="315938"/>
          </a:xfrm>
          <a:solidFill>
            <a:srgbClr val="FFFF00"/>
          </a:solidFill>
        </p:grpSpPr>
        <p:sp>
          <p:nvSpPr>
            <p:cNvPr id="21" name="Rectangle 20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144938" y="5523131"/>
            <a:ext cx="4080842" cy="595038"/>
            <a:chOff x="1016020" y="1444564"/>
            <a:chExt cx="2166740" cy="315938"/>
          </a:xfrm>
          <a:solidFill>
            <a:srgbClr val="FF6600"/>
          </a:solidFill>
        </p:grpSpPr>
        <p:sp>
          <p:nvSpPr>
            <p:cNvPr id="27" name="Rectangle 26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603148" y="6954328"/>
            <a:ext cx="4080842" cy="595038"/>
            <a:chOff x="1016020" y="1444564"/>
            <a:chExt cx="2166740" cy="315938"/>
          </a:xfrm>
          <a:solidFill>
            <a:srgbClr val="FFFFFF"/>
          </a:solidFill>
        </p:grpSpPr>
        <p:sp>
          <p:nvSpPr>
            <p:cNvPr id="33" name="Rectangle 32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231240" y="7914006"/>
            <a:ext cx="18592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FFFFFF"/>
                </a:solidFill>
              </a:rPr>
              <a:t>Capstone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60955" y="756203"/>
            <a:ext cx="3023903" cy="3057247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Learn to Program and Analyze Data with </a:t>
            </a:r>
            <a:r>
              <a:rPr lang="en-US" sz="2400" dirty="0" smtClean="0">
                <a:solidFill>
                  <a:srgbClr val="0000FF"/>
                </a:solidFill>
              </a:rPr>
              <a:t>Python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Four 5-week courses plus a capstone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  <p:pic>
        <p:nvPicPr>
          <p:cNvPr id="40" name="Picture 3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" y="5003198"/>
            <a:ext cx="5297729" cy="41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7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 Strategy and Tactics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Beware of "Experts"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8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Money_Conversion_to_Foreign_Currency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2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2869" y="8416466"/>
            <a:ext cx="11136387" cy="4103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commons.wikimedia.org</a:t>
            </a:r>
            <a:r>
              <a:rPr lang="en-US" sz="2000" dirty="0">
                <a:solidFill>
                  <a:schemeClr val="bg1"/>
                </a:solidFill>
              </a:rPr>
              <a:t>/wiki/</a:t>
            </a:r>
            <a:r>
              <a:rPr lang="en-US" sz="2000" dirty="0" err="1">
                <a:solidFill>
                  <a:schemeClr val="bg1"/>
                </a:solidFill>
              </a:rPr>
              <a:t>File:Exchange_Money_Conversion_to_Foreign_Currency.jpg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827948"/>
            <a:ext cx="16256000" cy="30572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LETS MAKE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MORE MOOCS!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2225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innerteachingmachine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2" y="523828"/>
            <a:ext cx="4352544" cy="3346704"/>
          </a:xfrm>
          <a:prstGeom prst="rect">
            <a:avLst/>
          </a:prstGeom>
        </p:spPr>
      </p:pic>
      <p:pic>
        <p:nvPicPr>
          <p:cNvPr id="5" name="Picture 4" descr="teachingmachine3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2" y="3480589"/>
            <a:ext cx="3978683" cy="4750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35369" y="7982529"/>
            <a:ext cx="7058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http://</a:t>
            </a:r>
            <a:r>
              <a:rPr lang="en-US" sz="3600" dirty="0" err="1">
                <a:solidFill>
                  <a:srgbClr val="FFFFFF"/>
                </a:solidFill>
              </a:rPr>
              <a:t>afflictor.com</a:t>
            </a:r>
            <a:r>
              <a:rPr lang="en-US" sz="3600" dirty="0">
                <a:solidFill>
                  <a:srgbClr val="FFFFFF"/>
                </a:solidFill>
              </a:rPr>
              <a:t>/tag/b-f-skinner/</a:t>
            </a:r>
          </a:p>
        </p:txBody>
      </p:sp>
      <p:pic>
        <p:nvPicPr>
          <p:cNvPr id="8" name="Picture 7" descr="bfs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12" y="2235104"/>
            <a:ext cx="7493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14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to_ist2_term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5" y="1134816"/>
            <a:ext cx="8511968" cy="6383976"/>
          </a:xfrm>
          <a:prstGeom prst="rect">
            <a:avLst/>
          </a:prstGeom>
        </p:spPr>
      </p:pic>
      <p:pic>
        <p:nvPicPr>
          <p:cNvPr id="5" name="Picture 4" descr="Platovterm198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0" y="1134816"/>
            <a:ext cx="4787982" cy="6383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7556" y="7961085"/>
            <a:ext cx="116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https://</a:t>
            </a:r>
            <a:r>
              <a:rPr lang="en-US" sz="3600" dirty="0" err="1">
                <a:solidFill>
                  <a:srgbClr val="FFFFFF"/>
                </a:solidFill>
              </a:rPr>
              <a:t>en.wikipedia.org</a:t>
            </a:r>
            <a:r>
              <a:rPr lang="en-US" sz="3600" dirty="0">
                <a:solidFill>
                  <a:srgbClr val="FFFFFF"/>
                </a:solidFill>
              </a:rPr>
              <a:t>/wiki/PLATO_(</a:t>
            </a:r>
            <a:r>
              <a:rPr lang="en-US" sz="3600" dirty="0" err="1">
                <a:solidFill>
                  <a:srgbClr val="FFFFFF"/>
                </a:solidFill>
              </a:rPr>
              <a:t>computer_system</a:t>
            </a:r>
            <a:r>
              <a:rPr lang="en-US" sz="36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24578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orm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14" y="177361"/>
            <a:ext cx="10538985" cy="76877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290199" y="1189300"/>
            <a:ext cx="1511951" cy="54425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1732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68" name="internet-tc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0"/>
            <a:ext cx="75438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napshot 2009-04-22 10-29-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400" y="4749800"/>
            <a:ext cx="53086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napshot 2009-04-22 10-34-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2800" y="647700"/>
            <a:ext cx="500969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orm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39" y="155136"/>
            <a:ext cx="10612094" cy="77270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073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orm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64" y="190061"/>
            <a:ext cx="10505242" cy="76652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998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de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2" y="512215"/>
            <a:ext cx="13124335" cy="7389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4073" y="8263449"/>
            <a:ext cx="132303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http://</a:t>
            </a:r>
            <a:r>
              <a:rPr lang="en-US" sz="4000" dirty="0" err="1">
                <a:solidFill>
                  <a:srgbClr val="FFFFFF"/>
                </a:solidFill>
              </a:rPr>
              <a:t>www.columbia.edu</a:t>
            </a:r>
            <a:r>
              <a:rPr lang="en-US" sz="4000" dirty="0">
                <a:solidFill>
                  <a:srgbClr val="FFFFFF"/>
                </a:solidFill>
              </a:rPr>
              <a:t>/~rsb2162/</a:t>
            </a:r>
            <a:r>
              <a:rPr lang="en-US" sz="4000" dirty="0" err="1">
                <a:solidFill>
                  <a:srgbClr val="FFFFFF"/>
                </a:solidFill>
              </a:rPr>
              <a:t>bigdataeducation.html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872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2" y="362844"/>
            <a:ext cx="7693152" cy="7632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6660" y="3536157"/>
            <a:ext cx="23340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Education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6642192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7978" y="8283606"/>
            <a:ext cx="15265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http://</a:t>
            </a:r>
            <a:r>
              <a:rPr lang="en-US" sz="3600" dirty="0" err="1">
                <a:solidFill>
                  <a:srgbClr val="FFFFFF"/>
                </a:solidFill>
              </a:rPr>
              <a:t>www.futuristgerd.com</a:t>
            </a:r>
            <a:r>
              <a:rPr lang="en-US" sz="3600" dirty="0">
                <a:solidFill>
                  <a:srgbClr val="FFFFFF"/>
                </a:solidFill>
              </a:rPr>
              <a:t>/category/communications-marketing/big-data/</a:t>
            </a:r>
          </a:p>
        </p:txBody>
      </p:sp>
      <p:pic>
        <p:nvPicPr>
          <p:cNvPr id="2" name="Picture 1" descr="hand-ai-mark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2" y="362844"/>
            <a:ext cx="7693152" cy="7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815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15" y="5141929"/>
            <a:ext cx="10142285" cy="377683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87" y="492776"/>
            <a:ext cx="4217734" cy="416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238" y="492776"/>
            <a:ext cx="5952563" cy="3683759"/>
          </a:xfrm>
          <a:prstGeom prst="rect">
            <a:avLst/>
          </a:prstGeom>
        </p:spPr>
      </p:pic>
      <p:pic>
        <p:nvPicPr>
          <p:cNvPr id="7" name="Sna-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176" y="4918458"/>
            <a:ext cx="4449776" cy="38523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132361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66700"/>
            <a:ext cx="11455400" cy="8597900"/>
          </a:xfrm>
          <a:prstGeom prst="rect">
            <a:avLst/>
          </a:prstGeom>
        </p:spPr>
      </p:pic>
      <p:pic>
        <p:nvPicPr>
          <p:cNvPr id="7" name="Picture 6" descr="netflix-chu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11" y="1426273"/>
            <a:ext cx="3870595" cy="2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874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490133" y="508000"/>
            <a:ext cx="13953067" cy="1524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67" y="6986386"/>
            <a:ext cx="4334933" cy="2157614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6963911"/>
            <a:ext cx="4380089" cy="2180089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4" y="2235200"/>
            <a:ext cx="8981628" cy="44704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934222" cy="4944533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810"/>
            <a:ext cx="4199467" cy="2090190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67" y="7053729"/>
            <a:ext cx="3995509" cy="1988674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6256000" cy="6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0" y="1202814"/>
            <a:ext cx="13327675" cy="6800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0180" y="8208602"/>
            <a:ext cx="3787131" cy="8207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www.tsugi.org</a:t>
            </a:r>
            <a:endParaRPr lang="en-US" sz="4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Money_Conversion_to_Foreign_Currency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2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2869" y="8416466"/>
            <a:ext cx="11136387" cy="4103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commons.wikimedia.org</a:t>
            </a:r>
            <a:r>
              <a:rPr lang="en-US" sz="2000" dirty="0">
                <a:solidFill>
                  <a:schemeClr val="bg1"/>
                </a:solidFill>
              </a:rPr>
              <a:t>/wiki/</a:t>
            </a:r>
            <a:r>
              <a:rPr lang="en-US" sz="2000" dirty="0" err="1">
                <a:solidFill>
                  <a:schemeClr val="bg1"/>
                </a:solidFill>
              </a:rPr>
              <a:t>File:Exchange_Money_Conversion_to_Foreign_Currency.jpg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66611"/>
            <a:ext cx="16256000" cy="15799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Who, What, When, How?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58010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76097"/>
            <a:ext cx="9829801" cy="78877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15" y="3458634"/>
            <a:ext cx="6723274" cy="5026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0" y="612320"/>
            <a:ext cx="5880100" cy="4394200"/>
          </a:xfrm>
          <a:prstGeom prst="rect">
            <a:avLst/>
          </a:prstGeom>
        </p:spPr>
      </p:pic>
      <p:pic>
        <p:nvPicPr>
          <p:cNvPr id="6" name="Picture 5" descr="Michigan_Stadium_Sept_17,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46" y="612320"/>
            <a:ext cx="6092190" cy="4046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57846" y="8485183"/>
            <a:ext cx="6371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commons.wikimedia.org</a:t>
            </a:r>
            <a:r>
              <a:rPr lang="en-US" sz="1400" dirty="0">
                <a:solidFill>
                  <a:srgbClr val="FFFFFF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8273775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936243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1529701" y="176711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Cloud 22"/>
          <p:cNvSpPr/>
          <p:nvPr/>
        </p:nvSpPr>
        <p:spPr>
          <a:xfrm>
            <a:off x="5391423" y="481395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10986849" y="6374373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68747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314" y="7507218"/>
            <a:ext cx="5543823" cy="978964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4263559" y="481395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2450566" y="4885718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12147209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13851884" y="7496955"/>
            <a:ext cx="1486968" cy="999490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115631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322549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Cloud 26"/>
          <p:cNvSpPr/>
          <p:nvPr/>
        </p:nvSpPr>
        <p:spPr>
          <a:xfrm>
            <a:off x="10490097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5945783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26" y="378482"/>
            <a:ext cx="5591552" cy="8193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65096" y="3831908"/>
            <a:ext cx="312906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Thanks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29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498600"/>
            <a:ext cx="7988300" cy="6146800"/>
          </a:xfrm>
          <a:prstGeom prst="rect">
            <a:avLst/>
          </a:prstGeom>
        </p:spPr>
      </p:pic>
      <p:sp>
        <p:nvSpPr>
          <p:cNvPr id="5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056667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1997</a:t>
            </a:r>
          </a:p>
        </p:txBody>
      </p:sp>
      <p:sp>
        <p:nvSpPr>
          <p:cNvPr id="176" name="Shape 176"/>
          <p:cNvSpPr/>
          <p:nvPr/>
        </p:nvSpPr>
        <p:spPr>
          <a:xfrm>
            <a:off x="9790648" y="412750"/>
            <a:ext cx="43528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Sync-O-Matic</a:t>
            </a:r>
          </a:p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www.syncomat.com</a:t>
            </a:r>
          </a:p>
        </p:txBody>
      </p:sp>
      <p:pic>
        <p:nvPicPr>
          <p:cNvPr id="177" name="Sna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42900"/>
            <a:ext cx="7150101" cy="619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na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955800"/>
            <a:ext cx="7848601" cy="679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1998</a:t>
            </a:r>
          </a:p>
        </p:txBody>
      </p:sp>
      <p:sp>
        <p:nvSpPr>
          <p:cNvPr id="181" name="Shape 181"/>
          <p:cNvSpPr/>
          <p:nvPr/>
        </p:nvSpPr>
        <p:spPr>
          <a:xfrm>
            <a:off x="611534" y="476250"/>
            <a:ext cx="1542129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Title: Using Asynchronous, Web-based, Video to Humanize Distance Education </a:t>
            </a:r>
          </a:p>
        </p:txBody>
      </p:sp>
      <p:pic>
        <p:nvPicPr>
          <p:cNvPr id="182" name="Snapshot 2009-04-22 11-10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096" y="1683858"/>
            <a:ext cx="7925804" cy="669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2000</a:t>
            </a:r>
          </a:p>
        </p:txBody>
      </p:sp>
      <p:sp>
        <p:nvSpPr>
          <p:cNvPr id="202" name="Shape 202"/>
          <p:cNvSpPr/>
          <p:nvPr/>
        </p:nvSpPr>
        <p:spPr>
          <a:xfrm>
            <a:off x="2394669" y="8216900"/>
            <a:ext cx="126424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http://www-personal.umich.edu/~csev/csev/projects/cb2k/index.htm</a:t>
            </a:r>
          </a:p>
        </p:txBody>
      </p:sp>
      <p:pic>
        <p:nvPicPr>
          <p:cNvPr id="5" name="030lecturing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7013" y="152401"/>
            <a:ext cx="12878978" cy="7394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501</Words>
  <Application>Microsoft Macintosh PowerPoint</Application>
  <PresentationFormat>Custom</PresentationFormat>
  <Paragraphs>228</Paragraphs>
  <Slides>54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Gill Sans</vt:lpstr>
      <vt:lpstr>Helvetica</vt:lpstr>
      <vt:lpstr>Lucida Grande</vt:lpstr>
      <vt:lpstr>ＭＳ Ｐゴシック</vt:lpstr>
      <vt:lpstr>Times</vt:lpstr>
      <vt:lpstr>White</vt:lpstr>
      <vt:lpstr>MOOCs, Past, Present, and Future</vt:lpstr>
      <vt:lpstr>Sunrise Semester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Open Educational Resources</vt:lpstr>
      <vt:lpstr>Amazon CreateSpace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MOOC Strategy and Tactics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Well Beyond Market Share: Synergy Between Standards and Open Source</dc:title>
  <cp:lastModifiedBy>Charles Severance</cp:lastModifiedBy>
  <cp:revision>55</cp:revision>
  <dcterms:modified xsi:type="dcterms:W3CDTF">2017-04-28T23:56:01Z</dcterms:modified>
</cp:coreProperties>
</file>